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3" r:id="rId3"/>
    <p:sldId id="269" r:id="rId4"/>
    <p:sldId id="266" r:id="rId5"/>
    <p:sldId id="270" r:id="rId6"/>
    <p:sldId id="264" r:id="rId7"/>
    <p:sldId id="271" r:id="rId8"/>
    <p:sldId id="265" r:id="rId9"/>
    <p:sldId id="272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8" autoAdjust="0"/>
    <p:restoredTop sz="94660"/>
  </p:normalViewPr>
  <p:slideViewPr>
    <p:cSldViewPr>
      <p:cViewPr varScale="1">
        <p:scale>
          <a:sx n="115" d="100"/>
          <a:sy n="115" d="100"/>
        </p:scale>
        <p:origin x="148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2EC49-1FB0-4279-AC82-C7B6DFFB0222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71DE1-BE72-4519-B3C7-2A895CBF8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7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1DE1-BE72-4519-B3C7-2A895CBF82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7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14700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C2E1-B912-487F-9ADF-00FAD0FB337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7842-9B41-482D-9549-84692AC33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elHCR3Xt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PCnyWJL5d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UhH24SXrL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8" y="1149161"/>
            <a:ext cx="9156358" cy="45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40910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Expansion of Settler Colonialism, 1625-1640</a:t>
            </a:r>
          </a:p>
          <a:p>
            <a:r>
              <a:rPr lang="en-US" dirty="0"/>
              <a:t>	</a:t>
            </a:r>
            <a:r>
              <a:rPr lang="en-US" dirty="0" smtClean="0"/>
              <a:t>Missionaries and Indians in New France and New Mexico</a:t>
            </a:r>
          </a:p>
          <a:p>
            <a:r>
              <a:rPr lang="en-US" dirty="0"/>
              <a:t>	</a:t>
            </a:r>
            <a:r>
              <a:rPr lang="en-US" dirty="0" smtClean="0"/>
              <a:t>	Jesuits and </a:t>
            </a:r>
            <a:r>
              <a:rPr lang="en-US" b="1" dirty="0" smtClean="0"/>
              <a:t>conversion </a:t>
            </a:r>
            <a:r>
              <a:rPr lang="en-US" dirty="0" smtClean="0"/>
              <a:t>pressures (</a:t>
            </a:r>
            <a:r>
              <a:rPr lang="en-US" dirty="0" err="1" smtClean="0"/>
              <a:t>Hurons</a:t>
            </a:r>
            <a:r>
              <a:rPr lang="en-US" dirty="0" smtClean="0"/>
              <a:t>, Pueblos)</a:t>
            </a:r>
          </a:p>
          <a:p>
            <a:r>
              <a:rPr lang="en-US" dirty="0"/>
              <a:t>	</a:t>
            </a:r>
            <a:r>
              <a:rPr lang="en-US" dirty="0" smtClean="0"/>
              <a:t>	practical economic alliances</a:t>
            </a:r>
          </a:p>
          <a:p>
            <a:r>
              <a:rPr lang="en-US" dirty="0"/>
              <a:t>	</a:t>
            </a:r>
            <a:r>
              <a:rPr lang="en-US" dirty="0" smtClean="0"/>
              <a:t>	Franciscans and spiritual conquest</a:t>
            </a:r>
          </a:p>
          <a:p>
            <a:r>
              <a:rPr lang="en-US" dirty="0"/>
              <a:t>	</a:t>
            </a:r>
            <a:r>
              <a:rPr lang="en-US" dirty="0" smtClean="0"/>
              <a:t>	slavery and disruptions of patrilineal systems</a:t>
            </a:r>
          </a:p>
          <a:p>
            <a:r>
              <a:rPr lang="en-US" dirty="0"/>
              <a:t>	</a:t>
            </a:r>
            <a:r>
              <a:rPr lang="en-US" dirty="0" smtClean="0"/>
              <a:t>Migration and the Expansion on Dutch and English North America</a:t>
            </a:r>
          </a:p>
          <a:p>
            <a:r>
              <a:rPr lang="en-US" dirty="0"/>
              <a:t>	</a:t>
            </a:r>
            <a:r>
              <a:rPr lang="en-US" dirty="0" smtClean="0"/>
              <a:t>	demographic shifts and contested land (English)	</a:t>
            </a:r>
            <a:r>
              <a:rPr lang="en-US" dirty="0"/>
              <a:t>(</a:t>
            </a:r>
            <a:r>
              <a:rPr lang="en-US" dirty="0" smtClean="0"/>
              <a:t>100,000)</a:t>
            </a:r>
          </a:p>
          <a:p>
            <a:r>
              <a:rPr lang="en-US" dirty="0"/>
              <a:t>	</a:t>
            </a:r>
            <a:r>
              <a:rPr lang="en-US" dirty="0" smtClean="0"/>
              <a:t>	organized </a:t>
            </a:r>
            <a:r>
              <a:rPr lang="en-US" b="1" dirty="0" smtClean="0"/>
              <a:t>Massachusetts Bay</a:t>
            </a:r>
            <a:r>
              <a:rPr lang="en-US" dirty="0" smtClean="0"/>
              <a:t>: </a:t>
            </a:r>
            <a:r>
              <a:rPr lang="en-US" b="1" dirty="0" smtClean="0"/>
              <a:t>John Winthrop</a:t>
            </a:r>
          </a:p>
          <a:p>
            <a:r>
              <a:rPr lang="en-US" dirty="0"/>
              <a:t>	</a:t>
            </a:r>
            <a:r>
              <a:rPr lang="en-US" dirty="0" smtClean="0"/>
              <a:t>	cosmopolitan </a:t>
            </a:r>
            <a:r>
              <a:rPr lang="en-US" dirty="0"/>
              <a:t>M</a:t>
            </a:r>
            <a:r>
              <a:rPr lang="en-US" dirty="0" smtClean="0"/>
              <a:t>anhattan</a:t>
            </a:r>
          </a:p>
          <a:p>
            <a:r>
              <a:rPr lang="en-US" dirty="0"/>
              <a:t>	</a:t>
            </a:r>
            <a:r>
              <a:rPr lang="en-US" dirty="0" smtClean="0"/>
              <a:t>Dissent in the </a:t>
            </a:r>
            <a:r>
              <a:rPr lang="en-US" b="1" dirty="0" smtClean="0"/>
              <a:t>“City on a Hill”</a:t>
            </a:r>
          </a:p>
          <a:p>
            <a:r>
              <a:rPr lang="en-US" dirty="0"/>
              <a:t>	</a:t>
            </a:r>
            <a:r>
              <a:rPr lang="en-US" dirty="0" smtClean="0"/>
              <a:t>	civil and ecclesiastical authority</a:t>
            </a:r>
          </a:p>
          <a:p>
            <a:r>
              <a:rPr lang="en-US" dirty="0"/>
              <a:t>	</a:t>
            </a:r>
            <a:r>
              <a:rPr lang="en-US" dirty="0" smtClean="0"/>
              <a:t>	orthodoxy and doctrinal tests</a:t>
            </a:r>
          </a:p>
          <a:p>
            <a:r>
              <a:rPr lang="en-US" dirty="0"/>
              <a:t>	</a:t>
            </a:r>
            <a:r>
              <a:rPr lang="en-US" dirty="0" smtClean="0"/>
              <a:t>	literacy and individual piety</a:t>
            </a:r>
          </a:p>
          <a:p>
            <a:r>
              <a:rPr lang="en-US" dirty="0"/>
              <a:t>	</a:t>
            </a:r>
            <a:r>
              <a:rPr lang="en-US" dirty="0" smtClean="0"/>
              <a:t>	crackdown and exile (</a:t>
            </a:r>
            <a:r>
              <a:rPr lang="en-US" b="1" dirty="0" smtClean="0"/>
              <a:t>Williams</a:t>
            </a:r>
            <a:r>
              <a:rPr lang="en-US" dirty="0" smtClean="0"/>
              <a:t>, </a:t>
            </a:r>
            <a:r>
              <a:rPr lang="en-US" b="1" dirty="0" smtClean="0"/>
              <a:t>Hutchinson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Early Wars between Colonists and Indians</a:t>
            </a:r>
          </a:p>
          <a:p>
            <a:r>
              <a:rPr lang="en-US" dirty="0"/>
              <a:t>	</a:t>
            </a:r>
            <a:r>
              <a:rPr lang="en-US" dirty="0" smtClean="0"/>
              <a:t>	settler colonialism and demand for land</a:t>
            </a:r>
          </a:p>
          <a:p>
            <a:r>
              <a:rPr lang="en-US" dirty="0"/>
              <a:t>	</a:t>
            </a:r>
            <a:r>
              <a:rPr lang="en-US" dirty="0" smtClean="0"/>
              <a:t>	European conceptions of rank and order</a:t>
            </a:r>
          </a:p>
          <a:p>
            <a:r>
              <a:rPr lang="en-US" dirty="0"/>
              <a:t>	</a:t>
            </a:r>
            <a:r>
              <a:rPr lang="en-US" dirty="0" smtClean="0"/>
              <a:t>	continual effects of disease</a:t>
            </a:r>
          </a:p>
          <a:p>
            <a:r>
              <a:rPr lang="en-US" dirty="0"/>
              <a:t>	</a:t>
            </a:r>
            <a:r>
              <a:rPr lang="en-US" dirty="0" smtClean="0"/>
              <a:t>	Virginia and </a:t>
            </a:r>
            <a:r>
              <a:rPr lang="en-US" b="1" dirty="0" err="1" smtClean="0"/>
              <a:t>Opechancanough</a:t>
            </a:r>
            <a:r>
              <a:rPr lang="en-US" dirty="0" smtClean="0"/>
              <a:t> Uprising</a:t>
            </a:r>
          </a:p>
          <a:p>
            <a:r>
              <a:rPr lang="en-US" dirty="0"/>
              <a:t>	</a:t>
            </a:r>
            <a:r>
              <a:rPr lang="en-US" dirty="0" smtClean="0"/>
              <a:t>	Massachusetts and the Pequot War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“Just war” </a:t>
            </a:r>
            <a:r>
              <a:rPr lang="en-US" dirty="0" smtClean="0"/>
              <a:t>spoils and instability</a:t>
            </a:r>
          </a:p>
          <a:p>
            <a:r>
              <a:rPr lang="en-US" sz="2000" dirty="0">
                <a:hlinkClick r:id="rId3"/>
              </a:rPr>
              <a:t>https://www.youtube.com/watch?v=5elHCR3Xtns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Colonists on the Margins, 1565-1640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3465447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4272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Imperial Inroads and the Expansion of Trade, 1565-1640</a:t>
            </a:r>
          </a:p>
          <a:p>
            <a:r>
              <a:rPr lang="en-US" sz="5400" dirty="0" smtClean="0"/>
              <a:t>European enclaves within Native America, 1607-1625</a:t>
            </a:r>
          </a:p>
          <a:p>
            <a:r>
              <a:rPr lang="en-US" sz="5400" dirty="0" smtClean="0"/>
              <a:t>Expansion of Settler Colonialism, 1625-1640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1420784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15" y="0"/>
            <a:ext cx="5464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9810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Imperial Inroads and the Expansion of Trade, 1565-1640</a:t>
            </a:r>
          </a:p>
          <a:p>
            <a:r>
              <a:rPr lang="en-US" dirty="0"/>
              <a:t>	</a:t>
            </a:r>
            <a:r>
              <a:rPr lang="en-US" dirty="0" smtClean="0"/>
              <a:t>Spain Stakes Claim to Florida</a:t>
            </a:r>
          </a:p>
          <a:p>
            <a:r>
              <a:rPr lang="en-US" dirty="0"/>
              <a:t>	</a:t>
            </a:r>
            <a:r>
              <a:rPr lang="en-US" dirty="0" smtClean="0"/>
              <a:t>	Protection of sea lanes and shipwreck salvage</a:t>
            </a:r>
          </a:p>
          <a:p>
            <a:r>
              <a:rPr lang="en-US" dirty="0"/>
              <a:t>	</a:t>
            </a:r>
            <a:r>
              <a:rPr lang="en-US" dirty="0" smtClean="0"/>
              <a:t>	Jesuits and Native subjugation met resistance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Timuci</a:t>
            </a:r>
            <a:r>
              <a:rPr lang="en-US" dirty="0" smtClean="0"/>
              <a:t> vs. </a:t>
            </a:r>
            <a:r>
              <a:rPr lang="en-US" b="1" dirty="0" err="1" smtClean="0"/>
              <a:t>Guales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	St. Augustine under siege</a:t>
            </a:r>
          </a:p>
          <a:p>
            <a:r>
              <a:rPr lang="en-US" dirty="0"/>
              <a:t>	</a:t>
            </a:r>
            <a:r>
              <a:rPr lang="en-US" dirty="0" smtClean="0"/>
              <a:t>New Spain into the Southwest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Onate</a:t>
            </a:r>
            <a:r>
              <a:rPr lang="en-US" dirty="0" smtClean="0"/>
              <a:t> and Franciscan settlement</a:t>
            </a:r>
          </a:p>
          <a:p>
            <a:r>
              <a:rPr lang="en-US" dirty="0"/>
              <a:t>	</a:t>
            </a:r>
            <a:r>
              <a:rPr lang="en-US" dirty="0" smtClean="0"/>
              <a:t>	extension of silver empire</a:t>
            </a:r>
          </a:p>
          <a:p>
            <a:r>
              <a:rPr lang="en-US" dirty="0"/>
              <a:t>	</a:t>
            </a:r>
            <a:r>
              <a:rPr lang="en-US" dirty="0" smtClean="0"/>
              <a:t>	Acoma resistance and punishment</a:t>
            </a:r>
          </a:p>
          <a:p>
            <a:r>
              <a:rPr lang="en-US" dirty="0"/>
              <a:t>	</a:t>
            </a:r>
            <a:r>
              <a:rPr lang="en-US" dirty="0" smtClean="0"/>
              <a:t>	exploration to the Pacific</a:t>
            </a:r>
          </a:p>
          <a:p>
            <a:r>
              <a:rPr lang="en-US" dirty="0"/>
              <a:t>	</a:t>
            </a:r>
            <a:r>
              <a:rPr lang="en-US" dirty="0" smtClean="0"/>
              <a:t>England Enters Eastern North America</a:t>
            </a:r>
          </a:p>
          <a:p>
            <a:r>
              <a:rPr lang="en-US" dirty="0"/>
              <a:t>	</a:t>
            </a:r>
            <a:r>
              <a:rPr lang="en-US" dirty="0" smtClean="0"/>
              <a:t>	population and employment pressures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joint-stock companies </a:t>
            </a:r>
            <a:r>
              <a:rPr lang="en-US" dirty="0" smtClean="0"/>
              <a:t>and trade hopes; piracy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Roanoke</a:t>
            </a:r>
            <a:r>
              <a:rPr lang="en-US" dirty="0" smtClean="0"/>
              <a:t> enterprise</a:t>
            </a:r>
          </a:p>
          <a:p>
            <a:r>
              <a:rPr lang="en-US" dirty="0"/>
              <a:t>	</a:t>
            </a:r>
            <a:r>
              <a:rPr lang="en-US" dirty="0" smtClean="0"/>
              <a:t>The Fur Trade in the Northeast</a:t>
            </a:r>
          </a:p>
          <a:p>
            <a:r>
              <a:rPr lang="en-US" dirty="0"/>
              <a:t>	</a:t>
            </a:r>
            <a:r>
              <a:rPr lang="en-US" dirty="0" smtClean="0"/>
              <a:t>	systematic harvesting</a:t>
            </a:r>
          </a:p>
          <a:p>
            <a:r>
              <a:rPr lang="en-US" dirty="0"/>
              <a:t>	</a:t>
            </a:r>
            <a:r>
              <a:rPr lang="en-US" dirty="0" smtClean="0"/>
              <a:t>	infusion of European goods (copper, brass, woolen cloth)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impacts </a:t>
            </a:r>
            <a:r>
              <a:rPr lang="en-US" dirty="0" smtClean="0"/>
              <a:t>balance of power: Iroquois vs </a:t>
            </a:r>
            <a:r>
              <a:rPr lang="en-US" b="1" dirty="0" smtClean="0"/>
              <a:t>Huron</a:t>
            </a:r>
          </a:p>
          <a:p>
            <a:r>
              <a:rPr lang="en-US" sz="2000" dirty="0">
                <a:hlinkClick r:id="rId2"/>
              </a:rPr>
              <a:t>https://www.youtube.com/watch?v=6PCnyWJL5d4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8806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37" y="0"/>
            <a:ext cx="3631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8861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European Enclaves within Native America, 1607-1625</a:t>
            </a:r>
          </a:p>
          <a:p>
            <a:r>
              <a:rPr lang="en-US" dirty="0"/>
              <a:t>	</a:t>
            </a:r>
            <a:r>
              <a:rPr lang="en-US" b="1" dirty="0" err="1" smtClean="0"/>
              <a:t>Tsenecomoco</a:t>
            </a:r>
            <a:r>
              <a:rPr lang="en-US" dirty="0" smtClean="0"/>
              <a:t> and Virginia</a:t>
            </a:r>
          </a:p>
          <a:p>
            <a:r>
              <a:rPr lang="en-US" dirty="0"/>
              <a:t>	</a:t>
            </a:r>
            <a:r>
              <a:rPr lang="en-US" dirty="0" smtClean="0"/>
              <a:t>	Jamestown and gold fever; indentured labor</a:t>
            </a:r>
          </a:p>
          <a:p>
            <a:r>
              <a:rPr lang="en-US" dirty="0"/>
              <a:t>	</a:t>
            </a:r>
            <a:r>
              <a:rPr lang="en-US" dirty="0" smtClean="0"/>
              <a:t>	challenge to </a:t>
            </a:r>
            <a:r>
              <a:rPr lang="en-US" dirty="0" err="1" smtClean="0"/>
              <a:t>Tsenecomoco</a:t>
            </a:r>
            <a:r>
              <a:rPr lang="en-US" dirty="0" smtClean="0"/>
              <a:t> network 					(</a:t>
            </a:r>
            <a:r>
              <a:rPr lang="en-US" b="1" dirty="0" err="1" smtClean="0"/>
              <a:t>Pocahantas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	inefficiency and dependence on Indian staples</a:t>
            </a:r>
          </a:p>
          <a:p>
            <a:r>
              <a:rPr lang="en-US" dirty="0"/>
              <a:t>	</a:t>
            </a:r>
            <a:r>
              <a:rPr lang="en-US" dirty="0" smtClean="0"/>
              <a:t>	instability, attrition and company failure</a:t>
            </a:r>
          </a:p>
          <a:p>
            <a:r>
              <a:rPr lang="en-US" dirty="0"/>
              <a:t>	</a:t>
            </a:r>
            <a:r>
              <a:rPr lang="en-US" dirty="0" smtClean="0"/>
              <a:t>New France, </a:t>
            </a:r>
            <a:r>
              <a:rPr lang="en-US" b="1" dirty="0" smtClean="0"/>
              <a:t>New Netherland</a:t>
            </a:r>
            <a:r>
              <a:rPr lang="en-US" dirty="0" smtClean="0"/>
              <a:t>, New Indian Northeast</a:t>
            </a:r>
          </a:p>
          <a:p>
            <a:r>
              <a:rPr lang="en-US" dirty="0"/>
              <a:t>	</a:t>
            </a:r>
            <a:r>
              <a:rPr lang="en-US" dirty="0" smtClean="0"/>
              <a:t>	French (St. Lawrence) and Dutch (Hudson)		 			strongholds: furs and fish</a:t>
            </a:r>
          </a:p>
          <a:p>
            <a:r>
              <a:rPr lang="en-US" dirty="0"/>
              <a:t>	</a:t>
            </a:r>
            <a:r>
              <a:rPr lang="en-US" dirty="0" smtClean="0"/>
              <a:t>	tribal sponsorship and deadly competition	</a:t>
            </a:r>
          </a:p>
          <a:p>
            <a:r>
              <a:rPr lang="en-US" dirty="0"/>
              <a:t>	</a:t>
            </a:r>
            <a:r>
              <a:rPr lang="en-US" dirty="0" smtClean="0"/>
              <a:t>Pilgrims and the Northeastern Natives (1620)</a:t>
            </a:r>
          </a:p>
          <a:p>
            <a:r>
              <a:rPr lang="en-US" dirty="0"/>
              <a:t>	</a:t>
            </a:r>
            <a:r>
              <a:rPr lang="en-US" dirty="0" smtClean="0"/>
              <a:t>	Plymouth and land issues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err="1" smtClean="0"/>
              <a:t>Tisquantum</a:t>
            </a:r>
            <a:r>
              <a:rPr lang="en-US" dirty="0" smtClean="0"/>
              <a:t> (Squanto) and tribal conflict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Massasoit</a:t>
            </a:r>
            <a:r>
              <a:rPr lang="en-US" dirty="0" smtClean="0"/>
              <a:t> alliance (Pokanoket); languishing population</a:t>
            </a:r>
          </a:p>
          <a:p>
            <a:r>
              <a:rPr lang="en-US" sz="2000" dirty="0">
                <a:hlinkClick r:id="rId2"/>
              </a:rPr>
              <a:t>https://www.youtube.com/watch?v=YUhH24SXrLE</a:t>
            </a:r>
            <a:endParaRPr lang="en-US" sz="2000" dirty="0"/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4756436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6" y="-19648"/>
            <a:ext cx="8358123" cy="68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90252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51</Words>
  <Application>Microsoft Office PowerPoint</Application>
  <PresentationFormat>On-screen Show (4:3)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Bruce Gjeltema</cp:lastModifiedBy>
  <cp:revision>12</cp:revision>
  <dcterms:created xsi:type="dcterms:W3CDTF">2011-06-03T06:14:29Z</dcterms:created>
  <dcterms:modified xsi:type="dcterms:W3CDTF">2018-01-22T17:54:59Z</dcterms:modified>
</cp:coreProperties>
</file>