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7" r:id="rId4"/>
    <p:sldId id="264" r:id="rId5"/>
    <p:sldId id="259" r:id="rId6"/>
    <p:sldId id="266" r:id="rId7"/>
    <p:sldId id="262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8AEC71-88AA-43E6-8F99-B17FF1CCD7ED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8D0DC9-04F7-4B6A-959F-2222F1F8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DD595B-8C4C-4304-BD6F-D5DC7147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B473C-AC2C-4323-9CDB-E2CC476FB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5" y="616689"/>
            <a:ext cx="9601196" cy="52591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 smtClean="0"/>
              <a:t>The First American National Government Experiment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208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5" y="5182"/>
            <a:ext cx="10757776" cy="68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70B0-C214-4D1E-976A-5FBF3FA1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870439" y="73010"/>
            <a:ext cx="1066506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CEF3-305D-4F5C-94C8-CAE15354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75" y="849869"/>
            <a:ext cx="9601196" cy="4848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1900" dirty="0" smtClean="0"/>
              <a:t>The Confederation: a national government limited in power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established a Congress with a unicameral structure (one decision-making body) that only 				represented the	</a:t>
            </a:r>
            <a:r>
              <a:rPr lang="en-US" sz="1900" dirty="0"/>
              <a:t> </a:t>
            </a:r>
            <a:r>
              <a:rPr lang="en-US" sz="1900" dirty="0" smtClean="0"/>
              <a:t>state governments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members of congress were appointed annually by the state legislatures, which paid them					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each state, regardless of size, had only one vote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Congress </a:t>
            </a:r>
            <a:r>
              <a:rPr lang="en-US" sz="1900" dirty="0"/>
              <a:t>could enact legislation, but states had to voluntarily enforce or follow them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there was no executive branch and no national judicial system</a:t>
            </a:r>
          </a:p>
          <a:p>
            <a:pPr marL="0" indent="0">
              <a:buNone/>
            </a:pPr>
            <a:r>
              <a:rPr lang="en-US" sz="1900" dirty="0" smtClean="0"/>
              <a:t>	Independent </a:t>
            </a:r>
            <a:r>
              <a:rPr lang="en-US" sz="1900" dirty="0"/>
              <a:t>states were afraid to give the national government powers over the </a:t>
            </a:r>
            <a:r>
              <a:rPr lang="en-US" sz="1900" dirty="0" smtClean="0"/>
              <a:t>states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Congress was allowed very few powers: it could declare war (appoint military officers) and				negotiate peace	(make treaties and alliances); it could coin and borrow money; it could			 	regulate trade with Native	</a:t>
            </a:r>
            <a:r>
              <a:rPr lang="en-US" sz="1900" dirty="0"/>
              <a:t> </a:t>
            </a:r>
            <a:r>
              <a:rPr lang="en-US" sz="1900" dirty="0" smtClean="0"/>
              <a:t>tribes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States could independently compete for foreign trade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55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6" y="-336641"/>
            <a:ext cx="10920279" cy="74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E6F2-FEEB-480C-8FEB-2C284E29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155449"/>
            <a:ext cx="9601196" cy="822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799B-ACE4-4308-8AE0-5E3EA360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9" y="796379"/>
            <a:ext cx="9601196" cy="50529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 smtClean="0"/>
              <a:t>Weaknesses of the Articles of Confederation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Economic – each state coined their own currency, which became in short supply; each state could </a:t>
            </a:r>
            <a:r>
              <a:rPr lang="en-US" sz="6400" dirty="0" smtClean="0"/>
              <a:t>set</a:t>
            </a:r>
            <a:r>
              <a:rPr lang="en-US" sz="6400" dirty="0"/>
              <a:t> </a:t>
            </a:r>
            <a:r>
              <a:rPr lang="en-US" sz="6400" dirty="0" smtClean="0"/>
              <a:t>its own		 	tariffs </a:t>
            </a:r>
            <a:r>
              <a:rPr lang="en-US" sz="6400" dirty="0" smtClean="0"/>
              <a:t>with both foreign countries and other states, which made barriers to trade; </a:t>
            </a:r>
            <a:r>
              <a:rPr lang="en-US" sz="6400" dirty="0" smtClean="0"/>
              <a:t>only</a:t>
            </a:r>
            <a:r>
              <a:rPr lang="en-US" sz="6400" dirty="0"/>
              <a:t> </a:t>
            </a:r>
            <a:r>
              <a:rPr lang="en-US" sz="6400" dirty="0" smtClean="0"/>
              <a:t>states </a:t>
            </a:r>
            <a:r>
              <a:rPr lang="en-US" sz="6400" dirty="0" smtClean="0"/>
              <a:t>could tax </a:t>
            </a:r>
            <a:r>
              <a:rPr lang="en-US" sz="6400" dirty="0" smtClean="0"/>
              <a:t>the		people</a:t>
            </a:r>
            <a:r>
              <a:rPr lang="en-US" sz="6400" dirty="0" smtClean="0"/>
              <a:t>, and they failed to contribute what they promised</a:t>
            </a:r>
          </a:p>
          <a:p>
            <a:pPr marL="0" indent="0">
              <a:buNone/>
            </a:pPr>
            <a:r>
              <a:rPr lang="en-US" sz="6400" dirty="0"/>
              <a:t>	</a:t>
            </a:r>
            <a:r>
              <a:rPr lang="en-US" sz="6400" dirty="0" smtClean="0"/>
              <a:t>Administrative – national government could not solve disputes between states; state judiciaries </a:t>
            </a:r>
            <a:r>
              <a:rPr lang="en-US" sz="6400" dirty="0" smtClean="0"/>
              <a:t>issued		</a:t>
            </a:r>
            <a:r>
              <a:rPr lang="en-US" sz="6400" dirty="0" smtClean="0"/>
              <a:t>		conflicting legal decisions; states could reject national laws without </a:t>
            </a:r>
            <a:r>
              <a:rPr lang="en-US" sz="6400" dirty="0" smtClean="0"/>
              <a:t>consequence; states could enact 			legislation contrary to national treaties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</a:t>
            </a:r>
            <a:r>
              <a:rPr lang="en-US" sz="6400" dirty="0" smtClean="0"/>
              <a:t>Lack of a national judiciary meant movement toward greater legal inconsistencies for citizens of various states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</a:t>
            </a:r>
            <a:r>
              <a:rPr lang="en-US" sz="6400" dirty="0" smtClean="0"/>
              <a:t>Lack of an executive meant a lack of accountability: since all states were accountable for the execution of laws, no	 	one entity was responsible for proper execution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</a:t>
            </a:r>
            <a:r>
              <a:rPr lang="en-US" sz="6400" dirty="0"/>
              <a:t>Shay’s Rebellion exposed weaknesses within state governance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	democratic resistance to legal requirements to repay debts and pay taxes was uncontrollable; threatened </a:t>
            </a:r>
            <a:r>
              <a:rPr lang="en-US" sz="6400" dirty="0" smtClean="0"/>
              <a:t>to	 		breakdown </a:t>
            </a:r>
            <a:r>
              <a:rPr lang="en-US" sz="6400" dirty="0"/>
              <a:t>of economic and  trade systems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	governments of other states and the national government were unable to adequately assist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	state legislatures were pressured to annul crucial foundational civic requirements of an orderly society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/>
              <a:t>		the right to bear arms translated into an atmosphere of civic rebellion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/>
          </a:p>
          <a:p>
            <a:pPr marL="0" indent="0">
              <a:buNone/>
            </a:pPr>
            <a:r>
              <a:rPr lang="en-US" sz="7200" dirty="0"/>
              <a:t>	</a:t>
            </a:r>
          </a:p>
          <a:p>
            <a:pPr marL="0" indent="0">
              <a:buNone/>
            </a:pPr>
            <a:r>
              <a:rPr lang="en-US" sz="7200" dirty="0"/>
              <a:t>					</a:t>
            </a:r>
            <a:r>
              <a:rPr lang="en-US" sz="1800" dirty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75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" y="775607"/>
            <a:ext cx="1215308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8F5B-D635-4DAC-9E4A-6B26D5C0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731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E867-9011-47E5-9B8B-56EF8F4B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49808"/>
            <a:ext cx="9601196" cy="51260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5600" dirty="0" smtClean="0"/>
              <a:t>Constitutional Convention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The Convention </a:t>
            </a:r>
            <a:r>
              <a:rPr lang="en-US" sz="5600" dirty="0" smtClean="0"/>
              <a:t>Delegates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Fifty-five framers were not leading a “revolution;” they were economic, educational, and</a:t>
            </a:r>
            <a:r>
              <a:rPr lang="en-US" sz="5600" dirty="0"/>
              <a:t> </a:t>
            </a:r>
            <a:r>
              <a:rPr lang="en-US" sz="5600" dirty="0" smtClean="0"/>
              <a:t>intellectual elites; majority 				were slave holders or made money tangential to the slave system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They were all male, Christian, and Euro-American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Forming a New </a:t>
            </a:r>
            <a:r>
              <a:rPr lang="en-US" sz="5600" dirty="0" smtClean="0"/>
              <a:t>Government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Some participants wanted a major shift to a national (unitary) government powerful</a:t>
            </a:r>
            <a:r>
              <a:rPr lang="en-US" sz="5600" dirty="0"/>
              <a:t> </a:t>
            </a:r>
            <a:r>
              <a:rPr lang="en-US" sz="5600" dirty="0" smtClean="0"/>
              <a:t>enough to</a:t>
            </a:r>
            <a:r>
              <a:rPr lang="en-US" sz="5600" dirty="0"/>
              <a:t> </a:t>
            </a:r>
            <a:r>
              <a:rPr lang="en-US" sz="5600" dirty="0" smtClean="0"/>
              <a:t>provide security and	 			to solve problems; wanted it to be democratic,</a:t>
            </a:r>
            <a:r>
              <a:rPr lang="en-US" sz="5600" dirty="0"/>
              <a:t> </a:t>
            </a:r>
            <a:r>
              <a:rPr lang="en-US" sz="5600" dirty="0" smtClean="0"/>
              <a:t>republican with</a:t>
            </a:r>
            <a:r>
              <a:rPr lang="en-US" sz="5600" dirty="0"/>
              <a:t> </a:t>
            </a:r>
            <a:r>
              <a:rPr lang="en-US" sz="5600" dirty="0" smtClean="0"/>
              <a:t>safeguards against tyranny and oppression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Others wanted to stay with a confederation that allowed states to continue to be the center</a:t>
            </a:r>
            <a:r>
              <a:rPr lang="en-US" sz="5600" dirty="0"/>
              <a:t> </a:t>
            </a:r>
            <a:r>
              <a:rPr lang="en-US" sz="5600" dirty="0" smtClean="0"/>
              <a:t>of power</a:t>
            </a:r>
            <a:r>
              <a:rPr lang="en-US" sz="5600" dirty="0"/>
              <a:t> </a:t>
            </a:r>
            <a:r>
              <a:rPr lang="en-US" sz="5600" dirty="0" smtClean="0"/>
              <a:t>with a weak 				national government </a:t>
            </a:r>
            <a:r>
              <a:rPr lang="en-US" sz="5600" dirty="0" smtClean="0"/>
              <a:t>(</a:t>
            </a:r>
            <a:r>
              <a:rPr lang="en-US" sz="5600" dirty="0" smtClean="0"/>
              <a:t>protection from tyranny and oppression)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The Great </a:t>
            </a:r>
            <a:r>
              <a:rPr lang="en-US" sz="5600" dirty="0" smtClean="0"/>
              <a:t>Compromise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A mix of unitary and federal characteristics that created a strong national government with</a:t>
            </a:r>
            <a:r>
              <a:rPr lang="en-US" sz="5600" dirty="0"/>
              <a:t> </a:t>
            </a:r>
            <a:r>
              <a:rPr lang="en-US" sz="5600" dirty="0" smtClean="0"/>
              <a:t>carefully</a:t>
            </a:r>
            <a:r>
              <a:rPr lang="en-US" sz="5600" dirty="0"/>
              <a:t> </a:t>
            </a:r>
            <a:r>
              <a:rPr lang="en-US" sz="5600" dirty="0" smtClean="0"/>
              <a:t>constructed 				balances and limits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national: </a:t>
            </a:r>
            <a:r>
              <a:rPr lang="en-US" sz="5600" dirty="0"/>
              <a:t>a</a:t>
            </a:r>
            <a:r>
              <a:rPr lang="en-US" sz="5600" dirty="0" smtClean="0"/>
              <a:t> president (with veto and domination power), a national </a:t>
            </a:r>
            <a:r>
              <a:rPr lang="en-US" sz="5600" dirty="0" smtClean="0"/>
              <a:t>j</a:t>
            </a:r>
            <a:r>
              <a:rPr lang="en-US" sz="5600" dirty="0" smtClean="0"/>
              <a:t>udiciary, a House of Representatives (of the		 			people, not the states),</a:t>
            </a:r>
            <a:r>
              <a:rPr lang="en-US" sz="5600" dirty="0"/>
              <a:t> </a:t>
            </a:r>
            <a:r>
              <a:rPr lang="en-US" sz="5600" dirty="0" smtClean="0"/>
              <a:t>national government right to tax citizens directly, 	national laws take precedence over				 state laws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federal: Three branches of national government;  a Senate (of the states, not the people);</a:t>
            </a:r>
            <a:r>
              <a:rPr lang="en-US" sz="5600" dirty="0"/>
              <a:t> </a:t>
            </a:r>
            <a:r>
              <a:rPr lang="en-US" sz="5600" dirty="0" smtClean="0"/>
              <a:t>powers</a:t>
            </a:r>
            <a:r>
              <a:rPr lang="en-US" sz="5600" dirty="0"/>
              <a:t> </a:t>
            </a:r>
            <a:r>
              <a:rPr lang="en-US" sz="5600" dirty="0" smtClean="0"/>
              <a:t>reserved for the		 		states, the Bill of</a:t>
            </a:r>
            <a:r>
              <a:rPr lang="en-US" sz="5600" dirty="0"/>
              <a:t> </a:t>
            </a:r>
            <a:r>
              <a:rPr lang="en-US" sz="5600" dirty="0" smtClean="0"/>
              <a:t>Rights, state governments determine status of slavery in their states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dirty="0" smtClean="0"/>
              <a:t>		key compromises: slave trade legal for twenty years; representation and taxation count </a:t>
            </a:r>
            <a:r>
              <a:rPr lang="en-US" sz="5600" dirty="0" smtClean="0"/>
              <a:t>includes population of slaves </a:t>
            </a:r>
            <a:endParaRPr lang="en-US" sz="5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5600" dirty="0"/>
              <a:t>	</a:t>
            </a:r>
            <a:r>
              <a:rPr lang="en-US" sz="5600" dirty="0" smtClean="0"/>
              <a:t>		</a:t>
            </a:r>
            <a:r>
              <a:rPr lang="en-US" sz="5600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63240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81486"/>
            <a:ext cx="9601196" cy="51943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Constitution and Bill of Rights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Ratification </a:t>
            </a:r>
            <a:r>
              <a:rPr lang="en-US" dirty="0" smtClean="0"/>
              <a:t>Debate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nationalists were desperate to get the compromised Constitution</a:t>
            </a:r>
            <a:r>
              <a:rPr lang="en-US" dirty="0"/>
              <a:t> </a:t>
            </a:r>
            <a:r>
              <a:rPr lang="en-US" dirty="0" smtClean="0"/>
              <a:t>ratified		 		(writing of the “Federalists Papers”); they predicted the</a:t>
            </a:r>
            <a:r>
              <a:rPr lang="en-US" dirty="0"/>
              <a:t> </a:t>
            </a:r>
            <a:r>
              <a:rPr lang="en-US" dirty="0" smtClean="0"/>
              <a:t>complete failure			of the United States if ratification failed; Washington, Hamilton,					Madison, Franklin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most Articles of Confederation supporters were against the ratification					of the compromised Constitution because it went too far; they felt					that it betrayed the spirit of Independence because it resembled the				 	British unitary system too much; Sam Adams, Henry, Mason,</a:t>
            </a:r>
            <a:r>
              <a:rPr lang="en-US" dirty="0"/>
              <a:t> </a:t>
            </a:r>
            <a:r>
              <a:rPr lang="en-US" dirty="0" smtClean="0"/>
              <a:t>Randolph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some Articles supporters were willing to agree to the Constitution with					changes; wanted an additional convention, but settled for a Bill of Rights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Constitution ratified with two votes very close: NY (five), Virginia (three)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948</TotalTime>
  <Words>19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bgjelt</dc:creator>
  <cp:lastModifiedBy>Bruce Gjeltema</cp:lastModifiedBy>
  <cp:revision>75</cp:revision>
  <dcterms:created xsi:type="dcterms:W3CDTF">2018-07-23T21:01:35Z</dcterms:created>
  <dcterms:modified xsi:type="dcterms:W3CDTF">2019-02-02T22:36:20Z</dcterms:modified>
</cp:coreProperties>
</file>